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8"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1326117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203225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81110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2573477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08208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3671273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3352757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2129494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69615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FAD8A3-C009-473A-B673-30006F8186EB}" type="datetimeFigureOut">
              <a:rPr lang="en-IN" smtClean="0"/>
              <a:t>17-01-2024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3441580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FAD8A3-C009-473A-B673-30006F8186EB}" type="datetimeFigureOut">
              <a:rPr lang="en-IN" smtClean="0"/>
              <a:t>17-01-2024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91354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FAD8A3-C009-473A-B673-30006F8186EB}" type="datetimeFigureOut">
              <a:rPr lang="en-IN" smtClean="0"/>
              <a:t>17-01-2024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2527677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FAD8A3-C009-473A-B673-30006F8186EB}" type="datetimeFigureOut">
              <a:rPr lang="en-IN" smtClean="0"/>
              <a:t>17-01-2024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295558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AD8A3-C009-473A-B673-30006F8186EB}" type="datetimeFigureOut">
              <a:rPr lang="en-IN" smtClean="0"/>
              <a:t>17-01-2024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2363290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AD8A3-C009-473A-B673-30006F8186EB}" type="datetimeFigureOut">
              <a:rPr lang="en-IN" smtClean="0"/>
              <a:t>17-01-2024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4100024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FAD8A3-C009-473A-B673-30006F8186EB}" type="datetimeFigureOut">
              <a:rPr lang="en-IN" smtClean="0"/>
              <a:t>17-01-2024</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2FD87E-0C9D-4E48-A133-BFDEF0F90A44}" type="slidenum">
              <a:rPr lang="en-IN" smtClean="0"/>
              <a:t>‹#›</a:t>
            </a:fld>
            <a:endParaRPr lang="en-IN"/>
          </a:p>
        </p:txBody>
      </p:sp>
    </p:spTree>
    <p:extLst>
      <p:ext uri="{BB962C8B-B14F-4D97-AF65-F5344CB8AC3E}">
        <p14:creationId xmlns:p14="http://schemas.microsoft.com/office/powerpoint/2010/main" val="3566626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FAD8A3-C009-473A-B673-30006F8186EB}" type="datetimeFigureOut">
              <a:rPr lang="en-IN" smtClean="0"/>
              <a:t>17-01-2024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2FD87E-0C9D-4E48-A133-BFDEF0F90A44}" type="slidenum">
              <a:rPr lang="en-IN" smtClean="0"/>
              <a:t>‹#›</a:t>
            </a:fld>
            <a:endParaRPr lang="en-IN"/>
          </a:p>
        </p:txBody>
      </p:sp>
    </p:spTree>
    <p:extLst>
      <p:ext uri="{BB962C8B-B14F-4D97-AF65-F5344CB8AC3E}">
        <p14:creationId xmlns:p14="http://schemas.microsoft.com/office/powerpoint/2010/main" val="2320021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3F17-A75F-448A-93A4-605B8FB4607D}"/>
              </a:ext>
            </a:extLst>
          </p:cNvPr>
          <p:cNvSpPr>
            <a:spLocks noGrp="1"/>
          </p:cNvSpPr>
          <p:nvPr>
            <p:ph type="ctrTitle"/>
          </p:nvPr>
        </p:nvSpPr>
        <p:spPr>
          <a:xfrm>
            <a:off x="1507067" y="1154097"/>
            <a:ext cx="7766936" cy="2396971"/>
          </a:xfrm>
        </p:spPr>
        <p:txBody>
          <a:bodyPr/>
          <a:lstStyle/>
          <a:p>
            <a:r>
              <a:rPr lang="en-US" sz="3600" b="1" i="1" dirty="0">
                <a:solidFill>
                  <a:schemeClr val="tx1"/>
                </a:solidFill>
              </a:rPr>
              <a:t>Problem statement number #8</a:t>
            </a:r>
            <a:br>
              <a:rPr lang="en-US" sz="2400" b="1" i="1" dirty="0">
                <a:solidFill>
                  <a:schemeClr val="tx1"/>
                </a:solidFill>
              </a:rPr>
            </a:br>
            <a:br>
              <a:rPr lang="en-US" sz="4000" b="1" dirty="0">
                <a:solidFill>
                  <a:srgbClr val="FF0000"/>
                </a:solidFill>
              </a:rPr>
            </a:br>
            <a:r>
              <a:rPr lang="en-US" sz="4000" b="1" dirty="0" err="1">
                <a:solidFill>
                  <a:srgbClr val="FF0000"/>
                </a:solidFill>
              </a:rPr>
              <a:t>DeepFake</a:t>
            </a:r>
            <a:r>
              <a:rPr lang="en-US" sz="4000" b="1" dirty="0">
                <a:solidFill>
                  <a:srgbClr val="FF0000"/>
                </a:solidFill>
              </a:rPr>
              <a:t> detection with </a:t>
            </a:r>
            <a:r>
              <a:rPr lang="en-US" sz="4000" b="1" dirty="0" err="1">
                <a:solidFill>
                  <a:srgbClr val="FF0000"/>
                </a:solidFill>
              </a:rPr>
              <a:t>MesoNet</a:t>
            </a:r>
            <a:r>
              <a:rPr lang="en-US" sz="4000" b="1" dirty="0">
                <a:solidFill>
                  <a:srgbClr val="FF0000"/>
                </a:solidFill>
              </a:rPr>
              <a:t> ⭐👨‍💻 </a:t>
            </a:r>
            <a:endParaRPr lang="en-IN" sz="4000" b="1" dirty="0">
              <a:solidFill>
                <a:srgbClr val="FF0000"/>
              </a:solidFill>
            </a:endParaRPr>
          </a:p>
        </p:txBody>
      </p:sp>
      <p:sp>
        <p:nvSpPr>
          <p:cNvPr id="3" name="Subtitle 2">
            <a:extLst>
              <a:ext uri="{FF2B5EF4-FFF2-40B4-BE49-F238E27FC236}">
                <a16:creationId xmlns:a16="http://schemas.microsoft.com/office/drawing/2014/main" id="{BE6EEEA1-38BB-4B95-9097-9BE69E6C3635}"/>
              </a:ext>
            </a:extLst>
          </p:cNvPr>
          <p:cNvSpPr>
            <a:spLocks noGrp="1"/>
          </p:cNvSpPr>
          <p:nvPr>
            <p:ph type="subTitle" idx="1"/>
          </p:nvPr>
        </p:nvSpPr>
        <p:spPr>
          <a:xfrm>
            <a:off x="1507067" y="4208016"/>
            <a:ext cx="7766936" cy="1162974"/>
          </a:xfrm>
        </p:spPr>
        <p:txBody>
          <a:bodyPr>
            <a:normAutofit/>
          </a:bodyPr>
          <a:lstStyle/>
          <a:p>
            <a:r>
              <a:rPr lang="en-US" dirty="0" err="1">
                <a:solidFill>
                  <a:schemeClr val="tx1"/>
                </a:solidFill>
              </a:rPr>
              <a:t>MesoNet</a:t>
            </a:r>
            <a:r>
              <a:rPr lang="en-US" dirty="0">
                <a:solidFill>
                  <a:schemeClr val="tx1"/>
                </a:solidFill>
              </a:rPr>
              <a:t> is a convolutional neural network dedicated to identifying deep fakes. It effectively manages noise produced by low-quality video processing, ensuring accurate analysis.</a:t>
            </a:r>
            <a:endParaRPr lang="en-IN" dirty="0">
              <a:solidFill>
                <a:schemeClr val="tx1"/>
              </a:solidFill>
            </a:endParaRPr>
          </a:p>
        </p:txBody>
      </p:sp>
    </p:spTree>
    <p:extLst>
      <p:ext uri="{BB962C8B-B14F-4D97-AF65-F5344CB8AC3E}">
        <p14:creationId xmlns:p14="http://schemas.microsoft.com/office/powerpoint/2010/main" val="204415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87CF-DC13-4273-BE3D-9A16AB16098B}"/>
              </a:ext>
            </a:extLst>
          </p:cNvPr>
          <p:cNvSpPr>
            <a:spLocks noGrp="1"/>
          </p:cNvSpPr>
          <p:nvPr>
            <p:ph type="title"/>
          </p:nvPr>
        </p:nvSpPr>
        <p:spPr>
          <a:xfrm>
            <a:off x="677334" y="609600"/>
            <a:ext cx="10011380" cy="1769616"/>
          </a:xfrm>
        </p:spPr>
        <p:txBody>
          <a:bodyPr>
            <a:normAutofit fontScale="90000"/>
          </a:bodyPr>
          <a:lstStyle/>
          <a:p>
            <a:r>
              <a:rPr lang="en-US" sz="3200" dirty="0">
                <a:solidFill>
                  <a:srgbClr val="FF0000"/>
                </a:solidFill>
              </a:rPr>
              <a:t>Progress update: </a:t>
            </a:r>
            <a:r>
              <a:rPr lang="en-US" sz="2700" dirty="0">
                <a:solidFill>
                  <a:schemeClr val="tx1"/>
                </a:solidFill>
              </a:rPr>
              <a:t>We have done working on the detection model by taking the deepfake and real data in the form of images and then we process the classifier data analysis which shows the relation between deepfake and real images. </a:t>
            </a:r>
            <a:endParaRPr lang="en-IN" sz="2700" dirty="0">
              <a:solidFill>
                <a:schemeClr val="tx1"/>
              </a:solidFill>
            </a:endParaRPr>
          </a:p>
        </p:txBody>
      </p:sp>
      <p:sp>
        <p:nvSpPr>
          <p:cNvPr id="3" name="Content Placeholder 2">
            <a:extLst>
              <a:ext uri="{FF2B5EF4-FFF2-40B4-BE49-F238E27FC236}">
                <a16:creationId xmlns:a16="http://schemas.microsoft.com/office/drawing/2014/main" id="{E88E1318-6E8F-4EFE-B550-E60F63A295ED}"/>
              </a:ext>
            </a:extLst>
          </p:cNvPr>
          <p:cNvSpPr>
            <a:spLocks noGrp="1"/>
          </p:cNvSpPr>
          <p:nvPr>
            <p:ph idx="1"/>
          </p:nvPr>
        </p:nvSpPr>
        <p:spPr>
          <a:xfrm>
            <a:off x="677333" y="2379215"/>
            <a:ext cx="10011381" cy="4216893"/>
          </a:xfrm>
        </p:spPr>
        <p:txBody>
          <a:bodyPr/>
          <a:lstStyle/>
          <a:p>
            <a:pPr marL="0" indent="0">
              <a:buNone/>
            </a:pPr>
            <a:r>
              <a:rPr lang="en-US" dirty="0">
                <a:solidFill>
                  <a:schemeClr val="tx1"/>
                </a:solidFill>
              </a:rPr>
              <a:t>Here are some code snippets : </a:t>
            </a:r>
          </a:p>
          <a:p>
            <a:pPr marL="0" indent="0">
              <a:buNone/>
            </a:pPr>
            <a:endParaRPr lang="en-IN" dirty="0">
              <a:solidFill>
                <a:schemeClr val="tx1"/>
              </a:solidFill>
            </a:endParaRPr>
          </a:p>
        </p:txBody>
      </p:sp>
      <p:pic>
        <p:nvPicPr>
          <p:cNvPr id="5" name="Picture 4">
            <a:extLst>
              <a:ext uri="{FF2B5EF4-FFF2-40B4-BE49-F238E27FC236}">
                <a16:creationId xmlns:a16="http://schemas.microsoft.com/office/drawing/2014/main" id="{5AF2175C-0D27-45C4-A067-50A56F420DE3}"/>
              </a:ext>
            </a:extLst>
          </p:cNvPr>
          <p:cNvPicPr>
            <a:picLocks noChangeAspect="1"/>
          </p:cNvPicPr>
          <p:nvPr/>
        </p:nvPicPr>
        <p:blipFill>
          <a:blip r:embed="rId2"/>
          <a:stretch>
            <a:fillRect/>
          </a:stretch>
        </p:blipFill>
        <p:spPr>
          <a:xfrm>
            <a:off x="778791" y="2814220"/>
            <a:ext cx="5053838" cy="3781888"/>
          </a:xfrm>
          <a:prstGeom prst="rect">
            <a:avLst/>
          </a:prstGeom>
        </p:spPr>
      </p:pic>
      <p:pic>
        <p:nvPicPr>
          <p:cNvPr id="7" name="Picture 6">
            <a:extLst>
              <a:ext uri="{FF2B5EF4-FFF2-40B4-BE49-F238E27FC236}">
                <a16:creationId xmlns:a16="http://schemas.microsoft.com/office/drawing/2014/main" id="{D3C2347F-2B74-4FB7-B26E-08BB47883955}"/>
              </a:ext>
            </a:extLst>
          </p:cNvPr>
          <p:cNvPicPr>
            <a:picLocks noChangeAspect="1"/>
          </p:cNvPicPr>
          <p:nvPr/>
        </p:nvPicPr>
        <p:blipFill>
          <a:blip r:embed="rId3"/>
          <a:stretch>
            <a:fillRect/>
          </a:stretch>
        </p:blipFill>
        <p:spPr>
          <a:xfrm>
            <a:off x="5934087" y="2814220"/>
            <a:ext cx="5055334" cy="3781887"/>
          </a:xfrm>
          <a:prstGeom prst="rect">
            <a:avLst/>
          </a:prstGeom>
        </p:spPr>
      </p:pic>
    </p:spTree>
    <p:extLst>
      <p:ext uri="{BB962C8B-B14F-4D97-AF65-F5344CB8AC3E}">
        <p14:creationId xmlns:p14="http://schemas.microsoft.com/office/powerpoint/2010/main" val="3038274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A0402F-BAD4-40CA-8EE3-12CC09D58902}"/>
              </a:ext>
            </a:extLst>
          </p:cNvPr>
          <p:cNvPicPr>
            <a:picLocks noChangeAspect="1"/>
          </p:cNvPicPr>
          <p:nvPr/>
        </p:nvPicPr>
        <p:blipFill>
          <a:blip r:embed="rId2"/>
          <a:stretch>
            <a:fillRect/>
          </a:stretch>
        </p:blipFill>
        <p:spPr>
          <a:xfrm>
            <a:off x="337823" y="328471"/>
            <a:ext cx="4944391" cy="4607513"/>
          </a:xfrm>
          <a:prstGeom prst="rect">
            <a:avLst/>
          </a:prstGeom>
        </p:spPr>
      </p:pic>
      <p:pic>
        <p:nvPicPr>
          <p:cNvPr id="7" name="Picture 6">
            <a:extLst>
              <a:ext uri="{FF2B5EF4-FFF2-40B4-BE49-F238E27FC236}">
                <a16:creationId xmlns:a16="http://schemas.microsoft.com/office/drawing/2014/main" id="{37D5CF94-AB7F-44C4-98C9-F67A8E945E45}"/>
              </a:ext>
            </a:extLst>
          </p:cNvPr>
          <p:cNvPicPr>
            <a:picLocks noChangeAspect="1"/>
          </p:cNvPicPr>
          <p:nvPr/>
        </p:nvPicPr>
        <p:blipFill>
          <a:blip r:embed="rId3"/>
          <a:stretch>
            <a:fillRect/>
          </a:stretch>
        </p:blipFill>
        <p:spPr>
          <a:xfrm>
            <a:off x="5406501" y="328471"/>
            <a:ext cx="6356412" cy="4714045"/>
          </a:xfrm>
          <a:prstGeom prst="rect">
            <a:avLst/>
          </a:prstGeom>
        </p:spPr>
      </p:pic>
      <p:sp>
        <p:nvSpPr>
          <p:cNvPr id="6" name="TextBox 5">
            <a:extLst>
              <a:ext uri="{FF2B5EF4-FFF2-40B4-BE49-F238E27FC236}">
                <a16:creationId xmlns:a16="http://schemas.microsoft.com/office/drawing/2014/main" id="{64F2125A-B75F-4504-B0CB-84D19BEFB2D5}"/>
              </a:ext>
            </a:extLst>
          </p:cNvPr>
          <p:cNvSpPr txBox="1"/>
          <p:nvPr/>
        </p:nvSpPr>
        <p:spPr>
          <a:xfrm>
            <a:off x="1012053" y="5329200"/>
            <a:ext cx="9499107" cy="923330"/>
          </a:xfrm>
          <a:prstGeom prst="rect">
            <a:avLst/>
          </a:prstGeom>
          <a:noFill/>
        </p:spPr>
        <p:txBody>
          <a:bodyPr wrap="square">
            <a:spAutoFit/>
          </a:bodyPr>
          <a:lstStyle/>
          <a:p>
            <a:r>
              <a:rPr lang="en-US" sz="1800" dirty="0">
                <a:solidFill>
                  <a:schemeClr val="tx1"/>
                </a:solidFill>
              </a:rPr>
              <a:t>As we have completed our deepfake prediction but we are working on the platform on which we can put deepfake model for the real life use that can help the police to find the real culprits.</a:t>
            </a:r>
            <a:endParaRPr lang="en-IN" dirty="0"/>
          </a:p>
        </p:txBody>
      </p:sp>
    </p:spTree>
    <p:extLst>
      <p:ext uri="{BB962C8B-B14F-4D97-AF65-F5344CB8AC3E}">
        <p14:creationId xmlns:p14="http://schemas.microsoft.com/office/powerpoint/2010/main" val="243418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83FA4-539A-46EF-9946-80640A23D4D0}"/>
              </a:ext>
            </a:extLst>
          </p:cNvPr>
          <p:cNvSpPr>
            <a:spLocks noGrp="1"/>
          </p:cNvSpPr>
          <p:nvPr>
            <p:ph type="title"/>
          </p:nvPr>
        </p:nvSpPr>
        <p:spPr>
          <a:xfrm>
            <a:off x="677334" y="1100831"/>
            <a:ext cx="8596668" cy="1287262"/>
          </a:xfrm>
        </p:spPr>
        <p:txBody>
          <a:bodyPr>
            <a:normAutofit fontScale="90000"/>
          </a:bodyPr>
          <a:lstStyle/>
          <a:p>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br>
              <a:rPr lang="en-US" sz="2400" dirty="0">
                <a:solidFill>
                  <a:schemeClr val="tx1"/>
                </a:solidFill>
              </a:rPr>
            </a:br>
            <a:endParaRPr lang="en-IN" sz="2400" dirty="0">
              <a:solidFill>
                <a:schemeClr val="tx1"/>
              </a:solidFill>
            </a:endParaRPr>
          </a:p>
        </p:txBody>
      </p:sp>
      <p:sp>
        <p:nvSpPr>
          <p:cNvPr id="3" name="TextBox 2">
            <a:extLst>
              <a:ext uri="{FF2B5EF4-FFF2-40B4-BE49-F238E27FC236}">
                <a16:creationId xmlns:a16="http://schemas.microsoft.com/office/drawing/2014/main" id="{ECE9E3FE-BDD8-4897-9973-CE06358BE8B0}"/>
              </a:ext>
            </a:extLst>
          </p:cNvPr>
          <p:cNvSpPr txBox="1"/>
          <p:nvPr/>
        </p:nvSpPr>
        <p:spPr>
          <a:xfrm>
            <a:off x="994299" y="506027"/>
            <a:ext cx="7798767" cy="523220"/>
          </a:xfrm>
          <a:prstGeom prst="rect">
            <a:avLst/>
          </a:prstGeom>
          <a:noFill/>
        </p:spPr>
        <p:txBody>
          <a:bodyPr wrap="square" rtlCol="0">
            <a:spAutoFit/>
          </a:bodyPr>
          <a:lstStyle/>
          <a:p>
            <a:r>
              <a:rPr lang="en-US" sz="2800" dirty="0">
                <a:solidFill>
                  <a:srgbClr val="FF0000"/>
                </a:solidFill>
              </a:rPr>
              <a:t>How to make the deep fake model live:</a:t>
            </a:r>
            <a:endParaRPr lang="en-IN" sz="2800" dirty="0">
              <a:solidFill>
                <a:srgbClr val="FF0000"/>
              </a:solidFill>
            </a:endParaRPr>
          </a:p>
        </p:txBody>
      </p:sp>
      <p:sp>
        <p:nvSpPr>
          <p:cNvPr id="9" name="TextBox 8">
            <a:extLst>
              <a:ext uri="{FF2B5EF4-FFF2-40B4-BE49-F238E27FC236}">
                <a16:creationId xmlns:a16="http://schemas.microsoft.com/office/drawing/2014/main" id="{6E76C5A2-A1DF-4AE0-BEF9-E9D01C550701}"/>
              </a:ext>
            </a:extLst>
          </p:cNvPr>
          <p:cNvSpPr txBox="1"/>
          <p:nvPr/>
        </p:nvSpPr>
        <p:spPr>
          <a:xfrm>
            <a:off x="854210" y="1144297"/>
            <a:ext cx="8242916" cy="1200329"/>
          </a:xfrm>
          <a:prstGeom prst="rect">
            <a:avLst/>
          </a:prstGeom>
          <a:noFill/>
        </p:spPr>
        <p:txBody>
          <a:bodyPr wrap="square">
            <a:spAutoFit/>
          </a:bodyPr>
          <a:lstStyle/>
          <a:p>
            <a:r>
              <a:rPr lang="en-US" b="0" i="0" dirty="0">
                <a:solidFill>
                  <a:srgbClr val="222222"/>
                </a:solidFill>
                <a:effectLst/>
                <a:latin typeface="Arial" panose="020B0604020202020204" pitchFamily="34" charset="0"/>
              </a:rPr>
              <a:t>Creating a live deepfake model involves deploying the trained deepfake model in a way that allows it to process real-time data, such as video streams or webcam input. The process can vary depending on the framework and tools </a:t>
            </a:r>
            <a:r>
              <a:rPr lang="en-US" dirty="0">
                <a:solidFill>
                  <a:srgbClr val="222222"/>
                </a:solidFill>
                <a:latin typeface="Arial" panose="020B0604020202020204" pitchFamily="34" charset="0"/>
              </a:rPr>
              <a:t>we</a:t>
            </a:r>
            <a:r>
              <a:rPr lang="en-US" b="0" i="0" dirty="0">
                <a:solidFill>
                  <a:srgbClr val="222222"/>
                </a:solidFill>
                <a:effectLst/>
                <a:latin typeface="Arial" panose="020B0604020202020204" pitchFamily="34" charset="0"/>
              </a:rPr>
              <a:t> used to train our deepfake model.</a:t>
            </a:r>
            <a:endParaRPr lang="en-IN" dirty="0"/>
          </a:p>
        </p:txBody>
      </p:sp>
      <p:sp>
        <p:nvSpPr>
          <p:cNvPr id="12" name="TextBox 11">
            <a:extLst>
              <a:ext uri="{FF2B5EF4-FFF2-40B4-BE49-F238E27FC236}">
                <a16:creationId xmlns:a16="http://schemas.microsoft.com/office/drawing/2014/main" id="{BCF737CF-7A64-4E43-A0D6-D0DE02CB1E20}"/>
              </a:ext>
            </a:extLst>
          </p:cNvPr>
          <p:cNvSpPr txBox="1"/>
          <p:nvPr/>
        </p:nvSpPr>
        <p:spPr>
          <a:xfrm>
            <a:off x="994299" y="2831055"/>
            <a:ext cx="10271464" cy="4247317"/>
          </a:xfrm>
          <a:prstGeom prst="rect">
            <a:avLst/>
          </a:prstGeom>
          <a:noFill/>
        </p:spPr>
        <p:txBody>
          <a:bodyPr wrap="square">
            <a:spAutoFit/>
          </a:bodyPr>
          <a:lstStyle/>
          <a:p>
            <a:pPr marL="342900" indent="-342900">
              <a:buAutoNum type="arabicPeriod"/>
            </a:pPr>
            <a:r>
              <a:rPr lang="en-US" b="0" i="0" dirty="0">
                <a:solidFill>
                  <a:srgbClr val="222222"/>
                </a:solidFill>
                <a:effectLst/>
                <a:latin typeface="Arial" panose="020B0604020202020204" pitchFamily="34" charset="0"/>
              </a:rPr>
              <a:t>Choose a Deployment Platform:</a:t>
            </a:r>
            <a:br>
              <a:rPr lang="en-US" dirty="0"/>
            </a:br>
            <a:r>
              <a:rPr lang="en-US" b="0" i="0" dirty="0">
                <a:solidFill>
                  <a:srgbClr val="222222"/>
                </a:solidFill>
                <a:effectLst/>
                <a:latin typeface="Arial" panose="020B0604020202020204" pitchFamily="34" charset="0"/>
              </a:rPr>
              <a:t> - Decide where you want to deploy your live deepfake model. This could be on a local machine, a server, or a cloud platform like AWS, Google Cloud, or Azure.</a:t>
            </a:r>
          </a:p>
          <a:p>
            <a:pPr marL="342900" indent="-342900">
              <a:buAutoNum type="arabicPeriod"/>
            </a:pPr>
            <a:r>
              <a:rPr lang="en-US" b="0" i="0" dirty="0">
                <a:solidFill>
                  <a:srgbClr val="222222"/>
                </a:solidFill>
                <a:effectLst/>
                <a:latin typeface="Arial" panose="020B0604020202020204" pitchFamily="34" charset="0"/>
              </a:rPr>
              <a:t>Select a Framework:</a:t>
            </a:r>
            <a:br>
              <a:rPr lang="en-US" dirty="0"/>
            </a:br>
            <a:r>
              <a:rPr lang="en-US" b="0" i="0" dirty="0">
                <a:solidFill>
                  <a:srgbClr val="222222"/>
                </a:solidFill>
                <a:effectLst/>
                <a:latin typeface="Arial" panose="020B0604020202020204" pitchFamily="34" charset="0"/>
              </a:rPr>
              <a:t> - Choose a framework or platform that supports real-time inference for your deepfake model. </a:t>
            </a:r>
          </a:p>
          <a:p>
            <a:pPr marL="342900" indent="-342900">
              <a:buAutoNum type="arabicPeriod"/>
            </a:pPr>
            <a:r>
              <a:rPr lang="en-US" b="0" i="0" dirty="0">
                <a:solidFill>
                  <a:srgbClr val="222222"/>
                </a:solidFill>
                <a:effectLst/>
                <a:latin typeface="Arial" panose="020B0604020202020204" pitchFamily="34" charset="0"/>
              </a:rPr>
              <a:t>Convert Model to Inference Format:</a:t>
            </a:r>
            <a:br>
              <a:rPr lang="en-US" dirty="0"/>
            </a:br>
            <a:r>
              <a:rPr lang="en-US" b="0" i="0" dirty="0">
                <a:solidFill>
                  <a:srgbClr val="222222"/>
                </a:solidFill>
                <a:effectLst/>
                <a:latin typeface="Arial" panose="020B0604020202020204" pitchFamily="34" charset="0"/>
              </a:rPr>
              <a:t> - Convert your trained deepfake model into a format suitable for deployment.</a:t>
            </a:r>
          </a:p>
          <a:p>
            <a:pPr marL="342900" indent="-342900">
              <a:buAutoNum type="arabicPeriod"/>
            </a:pPr>
            <a:r>
              <a:rPr lang="en-US" b="0" i="0" dirty="0">
                <a:solidFill>
                  <a:srgbClr val="222222"/>
                </a:solidFill>
                <a:effectLst/>
                <a:latin typeface="Arial" panose="020B0604020202020204" pitchFamily="34" charset="0"/>
              </a:rPr>
              <a:t>Build an Inference Pipeline:</a:t>
            </a:r>
            <a:br>
              <a:rPr lang="en-US" dirty="0"/>
            </a:br>
            <a:r>
              <a:rPr lang="en-US" dirty="0">
                <a:solidFill>
                  <a:srgbClr val="222222"/>
                </a:solidFill>
                <a:latin typeface="Arial" panose="020B0604020202020204" pitchFamily="34" charset="0"/>
              </a:rPr>
              <a:t> </a:t>
            </a:r>
            <a:r>
              <a:rPr lang="en-US" b="0" i="0" dirty="0">
                <a:solidFill>
                  <a:srgbClr val="222222"/>
                </a:solidFill>
                <a:effectLst/>
                <a:latin typeface="Arial" panose="020B0604020202020204" pitchFamily="34" charset="0"/>
              </a:rPr>
              <a:t>- Create an inference pipeline that includes pre-processing steps for incoming data, running the deepfake model, and post-processing the results. </a:t>
            </a:r>
          </a:p>
          <a:p>
            <a:pPr marL="342900" indent="-342900">
              <a:buAutoNum type="arabicPeriod"/>
            </a:pPr>
            <a:r>
              <a:rPr lang="en-US" b="0" i="0" dirty="0">
                <a:solidFill>
                  <a:srgbClr val="222222"/>
                </a:solidFill>
                <a:effectLst/>
                <a:latin typeface="Arial" panose="020B0604020202020204" pitchFamily="34" charset="0"/>
              </a:rPr>
              <a:t>Implement Real-Time Processing:</a:t>
            </a:r>
            <a:br>
              <a:rPr lang="en-US" dirty="0"/>
            </a:br>
            <a:r>
              <a:rPr lang="en-US" b="0" i="0" dirty="0">
                <a:solidFill>
                  <a:srgbClr val="222222"/>
                </a:solidFill>
                <a:effectLst/>
                <a:latin typeface="Arial" panose="020B0604020202020204" pitchFamily="34" charset="0"/>
              </a:rPr>
              <a:t> - Develop a real-time processing loop that continuously captures frames from the webcam or video stream, processes each frame through the deepfake model, and displays the output.</a:t>
            </a:r>
          </a:p>
          <a:p>
            <a:pPr marL="342900" indent="-342900">
              <a:buAutoNum type="arabicPeriod"/>
            </a:pPr>
            <a:endParaRPr lang="en-US" dirty="0">
              <a:solidFill>
                <a:srgbClr val="222222"/>
              </a:solidFill>
              <a:latin typeface="Arial" panose="020B0604020202020204" pitchFamily="34" charset="0"/>
            </a:endParaRPr>
          </a:p>
          <a:p>
            <a:pPr marL="342900" indent="-342900">
              <a:buAutoNum type="arabicPeriod"/>
            </a:pPr>
            <a:endParaRPr lang="en-IN" dirty="0"/>
          </a:p>
        </p:txBody>
      </p:sp>
    </p:spTree>
    <p:extLst>
      <p:ext uri="{BB962C8B-B14F-4D97-AF65-F5344CB8AC3E}">
        <p14:creationId xmlns:p14="http://schemas.microsoft.com/office/powerpoint/2010/main" val="2889913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6E0EF-83C1-41D7-BCAC-BEF4E747C659}"/>
              </a:ext>
            </a:extLst>
          </p:cNvPr>
          <p:cNvSpPr>
            <a:spLocks noGrp="1"/>
          </p:cNvSpPr>
          <p:nvPr>
            <p:ph type="title"/>
          </p:nvPr>
        </p:nvSpPr>
        <p:spPr/>
        <p:txBody>
          <a:bodyPr>
            <a:normAutofit fontScale="90000"/>
          </a:bodyPr>
          <a:lstStyle/>
          <a:p>
            <a:r>
              <a:rPr lang="en-US" dirty="0">
                <a:solidFill>
                  <a:srgbClr val="FF0000"/>
                </a:solidFill>
              </a:rPr>
              <a:t>Future plans: </a:t>
            </a:r>
            <a:r>
              <a:rPr lang="en-US" sz="2700" dirty="0">
                <a:solidFill>
                  <a:schemeClr val="tx1"/>
                </a:solidFill>
              </a:rPr>
              <a:t>Our future plans are, we want industry experts who can help us and assist in making this project more advance and efficient.</a:t>
            </a:r>
            <a:br>
              <a:rPr lang="en-US" sz="2700" dirty="0">
                <a:solidFill>
                  <a:schemeClr val="tx1"/>
                </a:solidFill>
              </a:rPr>
            </a:br>
            <a:endParaRPr lang="en-IN" sz="2700" dirty="0">
              <a:solidFill>
                <a:schemeClr val="tx1"/>
              </a:solidFill>
            </a:endParaRPr>
          </a:p>
        </p:txBody>
      </p:sp>
      <p:sp>
        <p:nvSpPr>
          <p:cNvPr id="3" name="Content Placeholder 2">
            <a:extLst>
              <a:ext uri="{FF2B5EF4-FFF2-40B4-BE49-F238E27FC236}">
                <a16:creationId xmlns:a16="http://schemas.microsoft.com/office/drawing/2014/main" id="{7C422EE4-8B34-445F-A2EC-5F19B8F8A614}"/>
              </a:ext>
            </a:extLst>
          </p:cNvPr>
          <p:cNvSpPr>
            <a:spLocks noGrp="1"/>
          </p:cNvSpPr>
          <p:nvPr>
            <p:ph idx="1"/>
          </p:nvPr>
        </p:nvSpPr>
        <p:spPr>
          <a:xfrm>
            <a:off x="677334" y="2160589"/>
            <a:ext cx="9230146" cy="3880773"/>
          </a:xfrm>
        </p:spPr>
        <p:txBody>
          <a:bodyPr/>
          <a:lstStyle/>
          <a:p>
            <a:r>
              <a:rPr lang="en-US" dirty="0"/>
              <a:t>So we are requesting you please help us because we seriously want to work on this and help police for this matter.</a:t>
            </a:r>
          </a:p>
          <a:p>
            <a:r>
              <a:rPr lang="en-US" dirty="0"/>
              <a:t>Whether our project is good or not but we tried our worked hard to make this model best.</a:t>
            </a:r>
          </a:p>
          <a:p>
            <a:pPr marL="0" indent="0">
              <a:buNone/>
            </a:pPr>
            <a:r>
              <a:rPr lang="en-IN" dirty="0"/>
              <a:t>                               </a:t>
            </a:r>
          </a:p>
          <a:p>
            <a:pPr marL="0" indent="0">
              <a:buNone/>
            </a:pPr>
            <a:r>
              <a:rPr lang="en-IN" dirty="0"/>
              <a:t>                                             </a:t>
            </a:r>
            <a:r>
              <a:rPr lang="en-IN" sz="4400" dirty="0">
                <a:solidFill>
                  <a:srgbClr val="FF0000"/>
                </a:solidFill>
              </a:rPr>
              <a:t>Thank You</a:t>
            </a:r>
            <a:r>
              <a:rPr lang="en-US" sz="4400" dirty="0">
                <a:solidFill>
                  <a:srgbClr val="FF0000"/>
                </a:solidFill>
              </a:rPr>
              <a:t>🙏🤗</a:t>
            </a:r>
            <a:endParaRPr lang="en-IN" sz="4400" dirty="0">
              <a:solidFill>
                <a:srgbClr val="FF0000"/>
              </a:solidFill>
            </a:endParaRPr>
          </a:p>
        </p:txBody>
      </p:sp>
    </p:spTree>
    <p:extLst>
      <p:ext uri="{BB962C8B-B14F-4D97-AF65-F5344CB8AC3E}">
        <p14:creationId xmlns:p14="http://schemas.microsoft.com/office/powerpoint/2010/main" val="354771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78D2-DC24-484B-A124-05C4A231813E}"/>
              </a:ext>
            </a:extLst>
          </p:cNvPr>
          <p:cNvSpPr>
            <a:spLocks noGrp="1"/>
          </p:cNvSpPr>
          <p:nvPr>
            <p:ph type="title"/>
          </p:nvPr>
        </p:nvSpPr>
        <p:spPr>
          <a:xfrm>
            <a:off x="677333" y="310717"/>
            <a:ext cx="10375365" cy="3305168"/>
          </a:xfrm>
        </p:spPr>
        <p:txBody>
          <a:bodyPr/>
          <a:lstStyle/>
          <a:p>
            <a:r>
              <a:rPr lang="en-US" sz="3200" dirty="0">
                <a:solidFill>
                  <a:srgbClr val="FF0000"/>
                </a:solidFill>
              </a:rPr>
              <a:t>Swami </a:t>
            </a:r>
            <a:r>
              <a:rPr lang="en-US" sz="3200" dirty="0" err="1">
                <a:solidFill>
                  <a:srgbClr val="FF0000"/>
                </a:solidFill>
              </a:rPr>
              <a:t>Keshvanand</a:t>
            </a:r>
            <a:r>
              <a:rPr lang="en-US" sz="3200" dirty="0">
                <a:solidFill>
                  <a:srgbClr val="FF0000"/>
                </a:solidFill>
              </a:rPr>
              <a:t> Institute of Technology, </a:t>
            </a:r>
            <a:r>
              <a:rPr lang="en-US" sz="3600" dirty="0">
                <a:solidFill>
                  <a:srgbClr val="FF0000"/>
                </a:solidFill>
              </a:rPr>
              <a:t>Jaipur</a:t>
            </a:r>
            <a:endParaRPr lang="en-IN" dirty="0"/>
          </a:p>
        </p:txBody>
      </p:sp>
      <p:sp>
        <p:nvSpPr>
          <p:cNvPr id="3" name="Content Placeholder 2">
            <a:extLst>
              <a:ext uri="{FF2B5EF4-FFF2-40B4-BE49-F238E27FC236}">
                <a16:creationId xmlns:a16="http://schemas.microsoft.com/office/drawing/2014/main" id="{E0EBFBD3-1540-4783-ACFC-22001B9664EF}"/>
              </a:ext>
            </a:extLst>
          </p:cNvPr>
          <p:cNvSpPr>
            <a:spLocks noGrp="1"/>
          </p:cNvSpPr>
          <p:nvPr>
            <p:ph idx="1"/>
          </p:nvPr>
        </p:nvSpPr>
        <p:spPr>
          <a:xfrm>
            <a:off x="677333" y="3932808"/>
            <a:ext cx="10686083" cy="2614475"/>
          </a:xfrm>
        </p:spPr>
        <p:txBody>
          <a:bodyPr/>
          <a:lstStyle/>
          <a:p>
            <a:r>
              <a:rPr lang="en-US" dirty="0"/>
              <a:t>Team Name  :  </a:t>
            </a:r>
            <a:r>
              <a:rPr lang="en-US" dirty="0" err="1"/>
              <a:t>Quadcode</a:t>
            </a:r>
            <a:endParaRPr lang="en-US" dirty="0"/>
          </a:p>
          <a:p>
            <a:r>
              <a:rPr lang="en-US" dirty="0"/>
              <a:t>Team Leader : Bhavya Goyal - Integrating different tools and techniques for detecting Deepfakes </a:t>
            </a:r>
          </a:p>
          <a:p>
            <a:r>
              <a:rPr lang="en-US" dirty="0"/>
              <a:t>Team member 1 : Prashant Sharma - </a:t>
            </a:r>
            <a:r>
              <a:rPr lang="en-US" dirty="0" err="1"/>
              <a:t>Analyse</a:t>
            </a:r>
            <a:r>
              <a:rPr lang="en-US" dirty="0"/>
              <a:t> the classifier data with model accuracy</a:t>
            </a:r>
          </a:p>
          <a:p>
            <a:r>
              <a:rPr lang="en-US" dirty="0"/>
              <a:t>Team member 2 : </a:t>
            </a:r>
            <a:r>
              <a:rPr lang="en-US" dirty="0" err="1"/>
              <a:t>Priyanshu</a:t>
            </a:r>
            <a:r>
              <a:rPr lang="en-US" dirty="0"/>
              <a:t> Batra – Provide the real and deep fake data for detection</a:t>
            </a:r>
          </a:p>
          <a:p>
            <a:r>
              <a:rPr lang="en-US" dirty="0"/>
              <a:t>Team member 3 : Rahul Chaudhary – </a:t>
            </a:r>
            <a:r>
              <a:rPr lang="en-US" dirty="0" err="1"/>
              <a:t>Analyse</a:t>
            </a:r>
            <a:r>
              <a:rPr lang="en-US" dirty="0"/>
              <a:t> the project and provide the support for project implementation</a:t>
            </a:r>
          </a:p>
          <a:p>
            <a:endParaRPr lang="en-IN" dirty="0"/>
          </a:p>
        </p:txBody>
      </p:sp>
      <p:pic>
        <p:nvPicPr>
          <p:cNvPr id="4" name="Picture 3">
            <a:extLst>
              <a:ext uri="{FF2B5EF4-FFF2-40B4-BE49-F238E27FC236}">
                <a16:creationId xmlns:a16="http://schemas.microsoft.com/office/drawing/2014/main" id="{13E7BFB7-C1B2-4D52-B86D-FB8003A3A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389" y="967666"/>
            <a:ext cx="2183906" cy="2278887"/>
          </a:xfrm>
          <a:prstGeom prst="rect">
            <a:avLst/>
          </a:prstGeom>
          <a:gradFill flip="none" rotWithShape="1">
            <a:gsLst>
              <a:gs pos="16800">
                <a:srgbClr val="00B0F0"/>
              </a:gs>
              <a:gs pos="100000">
                <a:schemeClr val="accent5">
                  <a:lumMod val="60000"/>
                  <a:lumOff val="40000"/>
                </a:schemeClr>
              </a:gs>
              <a:gs pos="0">
                <a:schemeClr val="accent5">
                  <a:lumMod val="40000"/>
                  <a:lumOff val="60000"/>
                </a:schemeClr>
              </a:gs>
              <a:gs pos="0">
                <a:srgbClr val="22B4EE"/>
              </a:gs>
              <a:gs pos="0">
                <a:srgbClr val="00B0F0"/>
              </a:gs>
              <a:gs pos="50000">
                <a:schemeClr val="accent1">
                  <a:lumMod val="45000"/>
                  <a:lumOff val="55000"/>
                </a:schemeClr>
              </a:gs>
              <a:gs pos="100000">
                <a:schemeClr val="accent1">
                  <a:lumMod val="20000"/>
                  <a:lumOff val="80000"/>
                </a:schemeClr>
              </a:gs>
              <a:gs pos="0">
                <a:srgbClr val="60BCEA"/>
              </a:gs>
              <a:gs pos="69000">
                <a:schemeClr val="accent1">
                  <a:lumMod val="30000"/>
                  <a:lumOff val="70000"/>
                </a:schemeClr>
              </a:gs>
            </a:gsLst>
            <a:lin ang="5400000" scaled="1"/>
            <a:tileRect/>
          </a:gradFill>
        </p:spPr>
      </p:pic>
      <p:sp>
        <p:nvSpPr>
          <p:cNvPr id="6" name="TextBox 5">
            <a:extLst>
              <a:ext uri="{FF2B5EF4-FFF2-40B4-BE49-F238E27FC236}">
                <a16:creationId xmlns:a16="http://schemas.microsoft.com/office/drawing/2014/main" id="{D1FF8666-C239-4664-B3FB-74382143695D}"/>
              </a:ext>
            </a:extLst>
          </p:cNvPr>
          <p:cNvSpPr txBox="1"/>
          <p:nvPr/>
        </p:nvSpPr>
        <p:spPr>
          <a:xfrm>
            <a:off x="677334" y="3246553"/>
            <a:ext cx="9709540" cy="400110"/>
          </a:xfrm>
          <a:prstGeom prst="rect">
            <a:avLst/>
          </a:prstGeom>
          <a:noFill/>
        </p:spPr>
        <p:txBody>
          <a:bodyPr wrap="square">
            <a:spAutoFit/>
          </a:bodyPr>
          <a:lstStyle/>
          <a:p>
            <a:r>
              <a:rPr lang="en-US" dirty="0">
                <a:solidFill>
                  <a:srgbClr val="0070C0"/>
                </a:solidFill>
              </a:rPr>
              <a:t>                                   </a:t>
            </a:r>
            <a:r>
              <a:rPr lang="en-US" sz="2000" dirty="0">
                <a:solidFill>
                  <a:srgbClr val="0070C0"/>
                </a:solidFill>
              </a:rPr>
              <a:t>Major Project on:                Detecting </a:t>
            </a:r>
            <a:r>
              <a:rPr lang="en-US" sz="2000" dirty="0" err="1">
                <a:solidFill>
                  <a:srgbClr val="0070C0"/>
                </a:solidFill>
              </a:rPr>
              <a:t>DeepFakes</a:t>
            </a:r>
            <a:endParaRPr lang="en-IN" sz="2000" dirty="0"/>
          </a:p>
        </p:txBody>
      </p:sp>
    </p:spTree>
    <p:extLst>
      <p:ext uri="{BB962C8B-B14F-4D97-AF65-F5344CB8AC3E}">
        <p14:creationId xmlns:p14="http://schemas.microsoft.com/office/powerpoint/2010/main" val="54859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4757-DB87-4D81-ABE2-E3187BB38CDF}"/>
              </a:ext>
            </a:extLst>
          </p:cNvPr>
          <p:cNvSpPr>
            <a:spLocks noGrp="1"/>
          </p:cNvSpPr>
          <p:nvPr>
            <p:ph type="title"/>
          </p:nvPr>
        </p:nvSpPr>
        <p:spPr>
          <a:xfrm>
            <a:off x="677334" y="609599"/>
            <a:ext cx="10357610" cy="3065756"/>
          </a:xfrm>
        </p:spPr>
        <p:txBody>
          <a:bodyPr>
            <a:normAutofit fontScale="90000"/>
          </a:bodyPr>
          <a:lstStyle/>
          <a:p>
            <a:r>
              <a:rPr lang="en-US" dirty="0">
                <a:solidFill>
                  <a:srgbClr val="FF0000"/>
                </a:solidFill>
              </a:rPr>
              <a:t>Introduction</a:t>
            </a:r>
            <a:r>
              <a:rPr lang="en-US" dirty="0">
                <a:solidFill>
                  <a:schemeClr val="tx1"/>
                </a:solidFill>
              </a:rPr>
              <a:t> : </a:t>
            </a:r>
            <a:r>
              <a:rPr lang="en-US" sz="2700" b="0" i="0" dirty="0">
                <a:solidFill>
                  <a:schemeClr val="tx1"/>
                </a:solidFill>
                <a:effectLst/>
                <a:latin typeface="Söhne"/>
              </a:rPr>
              <a:t>Deepfakes refers to realistic, computer-generated manipulations of image, video, or other digital representation.</a:t>
            </a:r>
            <a:br>
              <a:rPr lang="en-US" sz="2700" b="0" i="0" dirty="0">
                <a:solidFill>
                  <a:schemeClr val="tx1"/>
                </a:solidFill>
                <a:effectLst/>
                <a:latin typeface="Söhne"/>
              </a:rPr>
            </a:br>
            <a:br>
              <a:rPr lang="en-US" sz="2700" b="0" i="0" dirty="0">
                <a:solidFill>
                  <a:schemeClr val="tx1"/>
                </a:solidFill>
                <a:effectLst/>
                <a:latin typeface="Söhne"/>
              </a:rPr>
            </a:br>
            <a:r>
              <a:rPr lang="en-US" sz="2700" b="0" i="0" dirty="0">
                <a:solidFill>
                  <a:schemeClr val="tx1"/>
                </a:solidFill>
                <a:effectLst/>
                <a:latin typeface="Söhne"/>
              </a:rPr>
              <a:t>The term is a combination of "deep learning" and "fake." Deep learning involves the use of neural networks, a type of machine learning model inspired by the human brain, to analyze and learn patterns from vast amounts of data.</a:t>
            </a:r>
            <a:endParaRPr lang="en-IN" sz="2700" dirty="0">
              <a:solidFill>
                <a:schemeClr val="tx1"/>
              </a:solidFill>
            </a:endParaRPr>
          </a:p>
        </p:txBody>
      </p:sp>
      <p:sp>
        <p:nvSpPr>
          <p:cNvPr id="3" name="Content Placeholder 2">
            <a:extLst>
              <a:ext uri="{FF2B5EF4-FFF2-40B4-BE49-F238E27FC236}">
                <a16:creationId xmlns:a16="http://schemas.microsoft.com/office/drawing/2014/main" id="{3E848D17-A143-496A-9F5F-413C8304184B}"/>
              </a:ext>
            </a:extLst>
          </p:cNvPr>
          <p:cNvSpPr>
            <a:spLocks noGrp="1"/>
          </p:cNvSpPr>
          <p:nvPr>
            <p:ph idx="1"/>
          </p:nvPr>
        </p:nvSpPr>
        <p:spPr>
          <a:xfrm>
            <a:off x="677333" y="3577701"/>
            <a:ext cx="10277711" cy="2463660"/>
          </a:xfrm>
        </p:spPr>
        <p:txBody>
          <a:bodyPr/>
          <a:lstStyle/>
          <a:p>
            <a:r>
              <a:rPr lang="en-US" sz="2000" b="0" i="0" dirty="0">
                <a:solidFill>
                  <a:srgbClr val="374151"/>
                </a:solidFill>
                <a:effectLst/>
                <a:latin typeface="Söhne"/>
              </a:rPr>
              <a:t>Deepfakes have gained attention and concern because of their potential misuse, such as creating misleading or malicious content that can be difficult to distinguish from real footage</a:t>
            </a:r>
          </a:p>
          <a:p>
            <a:r>
              <a:rPr lang="en-US" sz="2000" dirty="0">
                <a:solidFill>
                  <a:srgbClr val="374151"/>
                </a:solidFill>
                <a:latin typeface="Söhne"/>
              </a:rPr>
              <a:t>Recently, we see deepfake videos of famous personalities like </a:t>
            </a:r>
            <a:r>
              <a:rPr lang="en-US" sz="2000" dirty="0" err="1">
                <a:solidFill>
                  <a:srgbClr val="374151"/>
                </a:solidFill>
                <a:latin typeface="Söhne"/>
              </a:rPr>
              <a:t>Sachin</a:t>
            </a:r>
            <a:r>
              <a:rPr lang="en-US" sz="2000" dirty="0">
                <a:solidFill>
                  <a:srgbClr val="374151"/>
                </a:solidFill>
                <a:latin typeface="Söhne"/>
              </a:rPr>
              <a:t> Tendulkar and </a:t>
            </a:r>
            <a:r>
              <a:rPr lang="en-US" sz="2000" dirty="0" err="1">
                <a:solidFill>
                  <a:srgbClr val="374151"/>
                </a:solidFill>
                <a:latin typeface="Söhne"/>
              </a:rPr>
              <a:t>Rashmika</a:t>
            </a:r>
            <a:r>
              <a:rPr lang="en-US" sz="2000" dirty="0">
                <a:solidFill>
                  <a:srgbClr val="374151"/>
                </a:solidFill>
                <a:latin typeface="Söhne"/>
              </a:rPr>
              <a:t> </a:t>
            </a:r>
            <a:r>
              <a:rPr lang="en-US" sz="2000" dirty="0" err="1">
                <a:solidFill>
                  <a:srgbClr val="374151"/>
                </a:solidFill>
                <a:latin typeface="Söhne"/>
              </a:rPr>
              <a:t>Mandana</a:t>
            </a:r>
            <a:r>
              <a:rPr lang="en-US" sz="2000" dirty="0">
                <a:solidFill>
                  <a:srgbClr val="374151"/>
                </a:solidFill>
                <a:latin typeface="Söhne"/>
              </a:rPr>
              <a:t> on which they take concern by saying this is the misuse of technology and we don’t let this happen…it is harmful and all</a:t>
            </a:r>
          </a:p>
          <a:p>
            <a:endParaRPr lang="en-US" b="0" i="0" dirty="0">
              <a:solidFill>
                <a:srgbClr val="374151"/>
              </a:solidFill>
              <a:effectLst/>
              <a:latin typeface="Söhne"/>
            </a:endParaRPr>
          </a:p>
          <a:p>
            <a:endParaRPr lang="en-IN" dirty="0"/>
          </a:p>
        </p:txBody>
      </p:sp>
    </p:spTree>
    <p:extLst>
      <p:ext uri="{BB962C8B-B14F-4D97-AF65-F5344CB8AC3E}">
        <p14:creationId xmlns:p14="http://schemas.microsoft.com/office/powerpoint/2010/main" val="155519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CB77-7C21-492B-9E16-6286B6A99E73}"/>
              </a:ext>
            </a:extLst>
          </p:cNvPr>
          <p:cNvSpPr>
            <a:spLocks noGrp="1"/>
          </p:cNvSpPr>
          <p:nvPr>
            <p:ph type="title"/>
          </p:nvPr>
        </p:nvSpPr>
        <p:spPr>
          <a:xfrm>
            <a:off x="677334" y="609600"/>
            <a:ext cx="9638518" cy="2071456"/>
          </a:xfrm>
        </p:spPr>
        <p:txBody>
          <a:bodyPr>
            <a:normAutofit fontScale="90000"/>
          </a:bodyPr>
          <a:lstStyle/>
          <a:p>
            <a:r>
              <a:rPr lang="en-US" dirty="0">
                <a:solidFill>
                  <a:srgbClr val="FF0000"/>
                </a:solidFill>
              </a:rPr>
              <a:t>Objective</a:t>
            </a:r>
            <a:r>
              <a:rPr lang="en-US" dirty="0"/>
              <a:t> </a:t>
            </a:r>
            <a:r>
              <a:rPr lang="en-US" dirty="0">
                <a:solidFill>
                  <a:schemeClr val="tx1"/>
                </a:solidFill>
              </a:rPr>
              <a:t>: </a:t>
            </a:r>
            <a:r>
              <a:rPr lang="en-US" sz="3100" dirty="0">
                <a:solidFill>
                  <a:schemeClr val="tx1"/>
                </a:solidFill>
              </a:rPr>
              <a:t>The main objective of this project is to detect various deepfake images having fake expressions</a:t>
            </a:r>
            <a:br>
              <a:rPr lang="en-US" sz="3100" dirty="0">
                <a:solidFill>
                  <a:schemeClr val="tx1"/>
                </a:solidFill>
              </a:rPr>
            </a:br>
            <a:r>
              <a:rPr lang="en-US" sz="3100" dirty="0">
                <a:solidFill>
                  <a:schemeClr val="tx1"/>
                </a:solidFill>
              </a:rPr>
              <a:t>Our main motive is to compare the deepfake data with real data to predict the classifier data.</a:t>
            </a:r>
            <a:endParaRPr lang="en-IN" sz="3100" dirty="0">
              <a:solidFill>
                <a:schemeClr val="tx1"/>
              </a:solidFill>
            </a:endParaRPr>
          </a:p>
        </p:txBody>
      </p:sp>
      <p:sp>
        <p:nvSpPr>
          <p:cNvPr id="3" name="Content Placeholder 2">
            <a:extLst>
              <a:ext uri="{FF2B5EF4-FFF2-40B4-BE49-F238E27FC236}">
                <a16:creationId xmlns:a16="http://schemas.microsoft.com/office/drawing/2014/main" id="{7F5E21B1-E85E-45D8-8151-45D86C8A4470}"/>
              </a:ext>
            </a:extLst>
          </p:cNvPr>
          <p:cNvSpPr>
            <a:spLocks noGrp="1"/>
          </p:cNvSpPr>
          <p:nvPr>
            <p:ph idx="1"/>
          </p:nvPr>
        </p:nvSpPr>
        <p:spPr>
          <a:xfrm>
            <a:off x="677333" y="2867486"/>
            <a:ext cx="9523109" cy="3380913"/>
          </a:xfrm>
        </p:spPr>
        <p:txBody>
          <a:bodyPr>
            <a:normAutofit/>
          </a:bodyPr>
          <a:lstStyle/>
          <a:p>
            <a:pPr algn="l"/>
            <a:r>
              <a:rPr lang="en-US" b="0" i="0" dirty="0">
                <a:solidFill>
                  <a:srgbClr val="374151"/>
                </a:solidFill>
                <a:effectLst/>
                <a:latin typeface="Söhne"/>
              </a:rPr>
              <a:t>Deepfakes can be used to create content that looks remarkably authentic, making it difficult for the naked eye to differentiate between real and manipulated images.</a:t>
            </a:r>
          </a:p>
          <a:p>
            <a:pPr algn="l"/>
            <a:r>
              <a:rPr lang="en-US" b="0" i="0" dirty="0">
                <a:solidFill>
                  <a:srgbClr val="374151"/>
                </a:solidFill>
                <a:effectLst/>
                <a:latin typeface="Söhne"/>
              </a:rPr>
              <a:t>As a result, there is a growing need for advanced technologies and tools, including deepfake detection algorithms, to help identify the impact of misleading content. </a:t>
            </a:r>
          </a:p>
          <a:p>
            <a:pPr marL="0" indent="0">
              <a:buNone/>
            </a:pPr>
            <a:r>
              <a:rPr lang="en-US" dirty="0">
                <a:solidFill>
                  <a:srgbClr val="FF0000"/>
                </a:solidFill>
              </a:rPr>
              <a:t>Key features :-</a:t>
            </a:r>
          </a:p>
          <a:p>
            <a:pPr marL="0" indent="0">
              <a:buNone/>
            </a:pPr>
            <a:r>
              <a:rPr lang="en-US" dirty="0"/>
              <a:t>Framing </a:t>
            </a:r>
          </a:p>
          <a:p>
            <a:pPr marL="0" indent="0">
              <a:buNone/>
            </a:pPr>
            <a:r>
              <a:rPr lang="en-US" dirty="0"/>
              <a:t>Feature extraction</a:t>
            </a:r>
          </a:p>
          <a:p>
            <a:pPr marL="0" indent="0">
              <a:buNone/>
            </a:pPr>
            <a:r>
              <a:rPr lang="en-US" dirty="0"/>
              <a:t>Feature selection</a:t>
            </a:r>
          </a:p>
          <a:p>
            <a:pPr marL="0" indent="0">
              <a:buNone/>
            </a:pPr>
            <a:r>
              <a:rPr lang="en-US" dirty="0"/>
              <a:t>Classification </a:t>
            </a:r>
          </a:p>
          <a:p>
            <a:endParaRPr lang="en-IN" dirty="0"/>
          </a:p>
        </p:txBody>
      </p:sp>
    </p:spTree>
    <p:extLst>
      <p:ext uri="{BB962C8B-B14F-4D97-AF65-F5344CB8AC3E}">
        <p14:creationId xmlns:p14="http://schemas.microsoft.com/office/powerpoint/2010/main" val="3543358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E62B-86AA-4AB5-AF17-D73F8D77E56C}"/>
              </a:ext>
            </a:extLst>
          </p:cNvPr>
          <p:cNvSpPr>
            <a:spLocks noGrp="1"/>
          </p:cNvSpPr>
          <p:nvPr>
            <p:ph type="title"/>
          </p:nvPr>
        </p:nvSpPr>
        <p:spPr>
          <a:xfrm>
            <a:off x="677334" y="609600"/>
            <a:ext cx="8596668" cy="1023891"/>
          </a:xfrm>
        </p:spPr>
        <p:txBody>
          <a:bodyPr/>
          <a:lstStyle/>
          <a:p>
            <a:r>
              <a:rPr lang="en-US" dirty="0">
                <a:solidFill>
                  <a:srgbClr val="FF0000"/>
                </a:solidFill>
              </a:rPr>
              <a:t>Applications of Deep Fake detection:</a:t>
            </a:r>
            <a:endParaRPr lang="en-IN" dirty="0">
              <a:solidFill>
                <a:srgbClr val="FF0000"/>
              </a:solidFill>
            </a:endParaRPr>
          </a:p>
        </p:txBody>
      </p:sp>
      <p:sp>
        <p:nvSpPr>
          <p:cNvPr id="3" name="Content Placeholder 2">
            <a:extLst>
              <a:ext uri="{FF2B5EF4-FFF2-40B4-BE49-F238E27FC236}">
                <a16:creationId xmlns:a16="http://schemas.microsoft.com/office/drawing/2014/main" id="{22118004-A7D1-4AAC-BAB1-4363EFD047E4}"/>
              </a:ext>
            </a:extLst>
          </p:cNvPr>
          <p:cNvSpPr>
            <a:spLocks noGrp="1"/>
          </p:cNvSpPr>
          <p:nvPr>
            <p:ph idx="1"/>
          </p:nvPr>
        </p:nvSpPr>
        <p:spPr>
          <a:xfrm>
            <a:off x="677334" y="1775534"/>
            <a:ext cx="9034838" cy="4776185"/>
          </a:xfrm>
        </p:spPr>
        <p:txBody>
          <a:bodyPr/>
          <a:lstStyle/>
          <a:p>
            <a:r>
              <a:rPr lang="en-US" dirty="0"/>
              <a:t>Media and News : Deep fake detection plays a crucial role in ensuring the authenticity and integrity of media content, specially in journalism and reporting.</a:t>
            </a:r>
          </a:p>
          <a:p>
            <a:endParaRPr lang="en-US" dirty="0"/>
          </a:p>
          <a:p>
            <a:r>
              <a:rPr lang="en-US" dirty="0"/>
              <a:t>Legal and Forensic : Law enforcement and investigative agencies benefit from deep fake detection in verifying evidences</a:t>
            </a:r>
          </a:p>
          <a:p>
            <a:endParaRPr lang="en-IN" dirty="0"/>
          </a:p>
          <a:p>
            <a:r>
              <a:rPr lang="en-IN" dirty="0"/>
              <a:t>Entertainment Industry : Deep fake detection technologies are utilized to protect the identity and reputation of celebrities and public figures in the entertainment sector.</a:t>
            </a:r>
          </a:p>
          <a:p>
            <a:endParaRPr lang="en-IN" dirty="0"/>
          </a:p>
          <a:p>
            <a:r>
              <a:rPr lang="en-IN" dirty="0"/>
              <a:t>Online Platform and Social Media : Platforms implement deep fake detection to </a:t>
            </a:r>
            <a:r>
              <a:rPr lang="en-IN" dirty="0" err="1"/>
              <a:t>comat</a:t>
            </a:r>
            <a:r>
              <a:rPr lang="en-IN" dirty="0"/>
              <a:t> the spread of misleading and fabricated content, safeguarding users from misinformation.</a:t>
            </a:r>
          </a:p>
          <a:p>
            <a:endParaRPr lang="en-IN" dirty="0"/>
          </a:p>
        </p:txBody>
      </p:sp>
    </p:spTree>
    <p:extLst>
      <p:ext uri="{BB962C8B-B14F-4D97-AF65-F5344CB8AC3E}">
        <p14:creationId xmlns:p14="http://schemas.microsoft.com/office/powerpoint/2010/main" val="3080922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1506-A4EB-4386-B49C-EF2A354030DA}"/>
              </a:ext>
            </a:extLst>
          </p:cNvPr>
          <p:cNvSpPr>
            <a:spLocks noGrp="1"/>
          </p:cNvSpPr>
          <p:nvPr>
            <p:ph type="title"/>
          </p:nvPr>
        </p:nvSpPr>
        <p:spPr>
          <a:xfrm>
            <a:off x="677862" y="494189"/>
            <a:ext cx="9283412" cy="2257890"/>
          </a:xfrm>
        </p:spPr>
        <p:txBody>
          <a:bodyPr>
            <a:normAutofit fontScale="90000"/>
          </a:bodyPr>
          <a:lstStyle/>
          <a:p>
            <a:r>
              <a:rPr lang="en-US" dirty="0">
                <a:solidFill>
                  <a:srgbClr val="FF0000"/>
                </a:solidFill>
              </a:rPr>
              <a:t>Software and technology :- </a:t>
            </a:r>
            <a:br>
              <a:rPr lang="en-US" dirty="0">
                <a:solidFill>
                  <a:srgbClr val="FF0000"/>
                </a:solidFill>
              </a:rPr>
            </a:br>
            <a:br>
              <a:rPr lang="en-US" dirty="0">
                <a:solidFill>
                  <a:srgbClr val="FF0000"/>
                </a:solidFill>
              </a:rPr>
            </a:br>
            <a:r>
              <a:rPr lang="en-US" sz="2700" dirty="0">
                <a:solidFill>
                  <a:schemeClr val="tx1"/>
                </a:solidFill>
              </a:rPr>
              <a:t>Language – Python</a:t>
            </a:r>
            <a:br>
              <a:rPr lang="en-US" sz="2700" dirty="0">
                <a:solidFill>
                  <a:schemeClr val="tx1"/>
                </a:solidFill>
              </a:rPr>
            </a:br>
            <a:r>
              <a:rPr lang="en-US" sz="2700" dirty="0">
                <a:solidFill>
                  <a:schemeClr val="tx1"/>
                </a:solidFill>
              </a:rPr>
              <a:t>Frameworks – </a:t>
            </a:r>
            <a:r>
              <a:rPr lang="en-US" sz="2700" dirty="0" err="1">
                <a:solidFill>
                  <a:schemeClr val="tx1"/>
                </a:solidFill>
              </a:rPr>
              <a:t>Tensorflow</a:t>
            </a:r>
            <a:r>
              <a:rPr lang="en-US" sz="2700" dirty="0">
                <a:solidFill>
                  <a:schemeClr val="tx1"/>
                </a:solidFill>
              </a:rPr>
              <a:t>, </a:t>
            </a:r>
            <a:r>
              <a:rPr lang="en-US" sz="2700" dirty="0" err="1">
                <a:solidFill>
                  <a:schemeClr val="tx1"/>
                </a:solidFill>
              </a:rPr>
              <a:t>keras</a:t>
            </a:r>
            <a:r>
              <a:rPr lang="en-US" sz="2700" dirty="0">
                <a:solidFill>
                  <a:schemeClr val="tx1"/>
                </a:solidFill>
              </a:rPr>
              <a:t>, matplotlib, </a:t>
            </a:r>
            <a:r>
              <a:rPr lang="en-US" sz="2700" dirty="0" err="1">
                <a:solidFill>
                  <a:schemeClr val="tx1"/>
                </a:solidFill>
              </a:rPr>
              <a:t>numpy</a:t>
            </a:r>
            <a:r>
              <a:rPr lang="en-US" sz="2700" dirty="0">
                <a:solidFill>
                  <a:schemeClr val="tx1"/>
                </a:solidFill>
              </a:rPr>
              <a:t>, OpenCV</a:t>
            </a:r>
            <a:br>
              <a:rPr lang="en-US" sz="2700" dirty="0">
                <a:solidFill>
                  <a:schemeClr val="tx1"/>
                </a:solidFill>
              </a:rPr>
            </a:br>
            <a:r>
              <a:rPr lang="en-US" sz="2700" dirty="0">
                <a:solidFill>
                  <a:schemeClr val="tx1"/>
                </a:solidFill>
              </a:rPr>
              <a:t>Platform – </a:t>
            </a:r>
            <a:r>
              <a:rPr lang="en-US" sz="2700" dirty="0" err="1">
                <a:solidFill>
                  <a:schemeClr val="tx1"/>
                </a:solidFill>
              </a:rPr>
              <a:t>Jupyter</a:t>
            </a:r>
            <a:r>
              <a:rPr lang="en-US" sz="2700" dirty="0">
                <a:solidFill>
                  <a:schemeClr val="tx1"/>
                </a:solidFill>
              </a:rPr>
              <a:t> notebook</a:t>
            </a:r>
            <a:br>
              <a:rPr lang="en-US" sz="2700" dirty="0">
                <a:solidFill>
                  <a:schemeClr val="tx1"/>
                </a:solidFill>
              </a:rPr>
            </a:br>
            <a:br>
              <a:rPr lang="en-US" sz="3100" dirty="0">
                <a:solidFill>
                  <a:schemeClr val="tx1"/>
                </a:solidFill>
              </a:rPr>
            </a:br>
            <a:r>
              <a:rPr lang="en-US" sz="3100" dirty="0">
                <a:solidFill>
                  <a:schemeClr val="tx1"/>
                </a:solidFill>
              </a:rPr>
              <a:t>                  Working flow of Deepfake detection</a:t>
            </a:r>
            <a:br>
              <a:rPr lang="en-US" sz="3100" dirty="0">
                <a:solidFill>
                  <a:schemeClr val="tx1"/>
                </a:solidFill>
              </a:rPr>
            </a:br>
            <a:br>
              <a:rPr lang="en-US" sz="3100" dirty="0">
                <a:solidFill>
                  <a:schemeClr val="tx1"/>
                </a:solidFill>
              </a:rPr>
            </a:br>
            <a:br>
              <a:rPr lang="en-US" sz="3100" dirty="0">
                <a:solidFill>
                  <a:schemeClr val="tx1"/>
                </a:solidFill>
              </a:rPr>
            </a:br>
            <a:endParaRPr lang="en-IN" sz="3100" dirty="0">
              <a:solidFill>
                <a:schemeClr val="tx1"/>
              </a:solidFill>
            </a:endParaRPr>
          </a:p>
        </p:txBody>
      </p:sp>
      <p:pic>
        <p:nvPicPr>
          <p:cNvPr id="7" name="Content Placeholder 6">
            <a:extLst>
              <a:ext uri="{FF2B5EF4-FFF2-40B4-BE49-F238E27FC236}">
                <a16:creationId xmlns:a16="http://schemas.microsoft.com/office/drawing/2014/main" id="{17A36342-5CDD-47F8-98AF-D4790232C515}"/>
              </a:ext>
            </a:extLst>
          </p:cNvPr>
          <p:cNvPicPr>
            <a:picLocks noGrp="1" noChangeAspect="1"/>
          </p:cNvPicPr>
          <p:nvPr>
            <p:ph idx="1"/>
          </p:nvPr>
        </p:nvPicPr>
        <p:blipFill>
          <a:blip r:embed="rId2"/>
          <a:stretch>
            <a:fillRect/>
          </a:stretch>
        </p:blipFill>
        <p:spPr>
          <a:xfrm>
            <a:off x="677863" y="3586579"/>
            <a:ext cx="9460436" cy="2982896"/>
          </a:xfrm>
        </p:spPr>
      </p:pic>
    </p:spTree>
    <p:extLst>
      <p:ext uri="{BB962C8B-B14F-4D97-AF65-F5344CB8AC3E}">
        <p14:creationId xmlns:p14="http://schemas.microsoft.com/office/powerpoint/2010/main" val="3547416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B896-AFCC-4EE3-A09F-ADDEA9B58751}"/>
              </a:ext>
            </a:extLst>
          </p:cNvPr>
          <p:cNvSpPr>
            <a:spLocks noGrp="1"/>
          </p:cNvSpPr>
          <p:nvPr>
            <p:ph type="title"/>
          </p:nvPr>
        </p:nvSpPr>
        <p:spPr>
          <a:xfrm>
            <a:off x="677333" y="159798"/>
            <a:ext cx="10357611" cy="5166804"/>
          </a:xfrm>
        </p:spPr>
        <p:txBody>
          <a:bodyPr>
            <a:normAutofit fontScale="90000"/>
          </a:bodyPr>
          <a:lstStyle/>
          <a:p>
            <a:r>
              <a:rPr lang="en-US" dirty="0">
                <a:solidFill>
                  <a:srgbClr val="FF0000"/>
                </a:solidFill>
              </a:rPr>
              <a:t>Functional Requirements :</a:t>
            </a:r>
            <a:br>
              <a:rPr lang="en-US" dirty="0"/>
            </a:br>
            <a:r>
              <a:rPr lang="en-US" dirty="0"/>
              <a:t> </a:t>
            </a:r>
            <a:br>
              <a:rPr lang="en-US" dirty="0"/>
            </a:br>
            <a:r>
              <a:rPr lang="en-US" sz="2700" u="sng" dirty="0" err="1">
                <a:solidFill>
                  <a:schemeClr val="tx1"/>
                </a:solidFill>
              </a:rPr>
              <a:t>MesoNet</a:t>
            </a:r>
            <a:r>
              <a:rPr lang="en-US" sz="2700" dirty="0">
                <a:solidFill>
                  <a:schemeClr val="tx1"/>
                </a:solidFill>
              </a:rPr>
              <a:t> – A key component : </a:t>
            </a:r>
            <a:r>
              <a:rPr lang="en-US" sz="2700" dirty="0" err="1">
                <a:solidFill>
                  <a:schemeClr val="tx1"/>
                </a:solidFill>
                <a:latin typeface="Söhne"/>
              </a:rPr>
              <a:t>MesoNet</a:t>
            </a:r>
            <a:r>
              <a:rPr lang="en-US" sz="2700" dirty="0">
                <a:solidFill>
                  <a:schemeClr val="tx1"/>
                </a:solidFill>
                <a:latin typeface="Söhne"/>
              </a:rPr>
              <a:t> is a convolutional neural network dedicated to identifying deep fakes. It effectively manages noise produced by low-quality video processing, ensuring accurate analysis.</a:t>
            </a:r>
            <a:br>
              <a:rPr lang="en-IN" sz="1400" dirty="0">
                <a:solidFill>
                  <a:schemeClr val="tx1"/>
                </a:solidFill>
              </a:rPr>
            </a:br>
            <a:br>
              <a:rPr lang="en-IN" sz="1400" dirty="0">
                <a:solidFill>
                  <a:schemeClr val="tx1"/>
                </a:solidFill>
              </a:rPr>
            </a:br>
            <a:br>
              <a:rPr lang="en-IN" sz="1400" dirty="0">
                <a:solidFill>
                  <a:schemeClr val="tx1"/>
                </a:solidFill>
              </a:rPr>
            </a:br>
            <a:r>
              <a:rPr lang="en-US" sz="2700" u="sng" dirty="0" err="1">
                <a:solidFill>
                  <a:schemeClr val="tx1"/>
                </a:solidFill>
              </a:rPr>
              <a:t>Tensorflow</a:t>
            </a:r>
            <a:r>
              <a:rPr lang="en-US" sz="2700" u="sng" dirty="0">
                <a:solidFill>
                  <a:schemeClr val="tx1"/>
                </a:solidFill>
              </a:rPr>
              <a:t> : </a:t>
            </a:r>
            <a:r>
              <a:rPr lang="en-US" sz="2200" b="0" i="0" dirty="0">
                <a:solidFill>
                  <a:schemeClr val="tx1"/>
                </a:solidFill>
                <a:effectLst/>
                <a:latin typeface="Söhne"/>
              </a:rPr>
              <a:t>In the context of deepfake detection, TensorFlow can be employed to develop and implement deep neural network models that can analyze and identify patterns indicative of manipulated or synthetic content.</a:t>
            </a:r>
            <a:br>
              <a:rPr lang="en-US" sz="2200" b="0" i="0" dirty="0">
                <a:solidFill>
                  <a:schemeClr val="tx1"/>
                </a:solidFill>
                <a:effectLst/>
                <a:latin typeface="Söhne"/>
              </a:rPr>
            </a:br>
            <a:br>
              <a:rPr lang="en-US" sz="2200" b="0" i="0" dirty="0">
                <a:solidFill>
                  <a:schemeClr val="tx1"/>
                </a:solidFill>
                <a:effectLst/>
                <a:latin typeface="Söhne"/>
              </a:rPr>
            </a:br>
            <a:r>
              <a:rPr lang="en-US" sz="2700" b="0" i="0" dirty="0" err="1">
                <a:solidFill>
                  <a:schemeClr val="tx1"/>
                </a:solidFill>
                <a:effectLst/>
                <a:latin typeface="Trebuchet MS" panose="020B0603020202020204" pitchFamily="34" charset="0"/>
              </a:rPr>
              <a:t>Keras</a:t>
            </a:r>
            <a:r>
              <a:rPr lang="en-US" sz="2700" b="0" i="0" dirty="0">
                <a:solidFill>
                  <a:schemeClr val="tx1"/>
                </a:solidFill>
                <a:effectLst/>
                <a:latin typeface="Trebuchet MS" panose="020B0603020202020204" pitchFamily="34" charset="0"/>
              </a:rPr>
              <a:t> : </a:t>
            </a:r>
            <a:r>
              <a:rPr lang="en-US" sz="2200" b="0" i="0" dirty="0" err="1">
                <a:solidFill>
                  <a:schemeClr val="tx1"/>
                </a:solidFill>
                <a:effectLst/>
                <a:latin typeface="Google Sans"/>
              </a:rPr>
              <a:t>Keras</a:t>
            </a:r>
            <a:r>
              <a:rPr lang="en-US" sz="2200" b="0" i="0" dirty="0">
                <a:solidFill>
                  <a:schemeClr val="tx1"/>
                </a:solidFill>
                <a:effectLst/>
                <a:latin typeface="Google Sans"/>
              </a:rPr>
              <a:t> is the high-level API of the TensorFlow platform. It provides an approachable, highly-productive interface for solving machine learning (ML) problems, with a focus on modern deep learning. </a:t>
            </a:r>
            <a:r>
              <a:rPr lang="en-US" sz="2200" b="0" i="0" dirty="0" err="1">
                <a:solidFill>
                  <a:schemeClr val="tx1"/>
                </a:solidFill>
                <a:effectLst/>
                <a:latin typeface="Google Sans"/>
              </a:rPr>
              <a:t>Keras</a:t>
            </a:r>
            <a:r>
              <a:rPr lang="en-US" sz="2200" b="0" i="0" dirty="0">
                <a:solidFill>
                  <a:schemeClr val="tx1"/>
                </a:solidFill>
                <a:effectLst/>
                <a:latin typeface="Google Sans"/>
              </a:rPr>
              <a:t> covers every step of the machine learning workflow, from data processing to hyperparameter tuning to deployment.</a:t>
            </a:r>
            <a:br>
              <a:rPr lang="en-IN" sz="1400" dirty="0">
                <a:solidFill>
                  <a:schemeClr val="tx1"/>
                </a:solidFill>
              </a:rPr>
            </a:br>
            <a:br>
              <a:rPr lang="en-US" sz="2700" dirty="0">
                <a:solidFill>
                  <a:schemeClr val="tx1"/>
                </a:solidFill>
              </a:rPr>
            </a:br>
            <a:endParaRPr lang="en-IN" sz="2700" dirty="0">
              <a:solidFill>
                <a:schemeClr val="tx1"/>
              </a:solidFill>
            </a:endParaRPr>
          </a:p>
        </p:txBody>
      </p:sp>
      <p:pic>
        <p:nvPicPr>
          <p:cNvPr id="11" name="Content Placeholder 10">
            <a:extLst>
              <a:ext uri="{FF2B5EF4-FFF2-40B4-BE49-F238E27FC236}">
                <a16:creationId xmlns:a16="http://schemas.microsoft.com/office/drawing/2014/main" id="{615AD8B1-46A1-4FCE-BA2F-DC05A47009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612" y="5202654"/>
            <a:ext cx="2752726" cy="1376363"/>
          </a:xfrm>
        </p:spPr>
      </p:pic>
      <p:pic>
        <p:nvPicPr>
          <p:cNvPr id="13" name="Picture 12">
            <a:extLst>
              <a:ext uri="{FF2B5EF4-FFF2-40B4-BE49-F238E27FC236}">
                <a16:creationId xmlns:a16="http://schemas.microsoft.com/office/drawing/2014/main" id="{5F6EF61A-7896-413A-A6AA-304362199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921" y="5326602"/>
            <a:ext cx="1242874" cy="1252416"/>
          </a:xfrm>
          <a:prstGeom prst="rect">
            <a:avLst/>
          </a:prstGeom>
        </p:spPr>
      </p:pic>
      <p:pic>
        <p:nvPicPr>
          <p:cNvPr id="15" name="Picture 14">
            <a:extLst>
              <a:ext uri="{FF2B5EF4-FFF2-40B4-BE49-F238E27FC236}">
                <a16:creationId xmlns:a16="http://schemas.microsoft.com/office/drawing/2014/main" id="{770C6B8E-6B31-4491-8AD9-08C8DCD5A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6019" y="5326602"/>
            <a:ext cx="1542085" cy="1252416"/>
          </a:xfrm>
          <a:prstGeom prst="rect">
            <a:avLst/>
          </a:prstGeom>
        </p:spPr>
      </p:pic>
    </p:spTree>
    <p:extLst>
      <p:ext uri="{BB962C8B-B14F-4D97-AF65-F5344CB8AC3E}">
        <p14:creationId xmlns:p14="http://schemas.microsoft.com/office/powerpoint/2010/main" val="937697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B7E5-BFB1-4238-9D3B-75621A5F66D6}"/>
              </a:ext>
            </a:extLst>
          </p:cNvPr>
          <p:cNvSpPr>
            <a:spLocks noGrp="1"/>
          </p:cNvSpPr>
          <p:nvPr>
            <p:ph type="title"/>
          </p:nvPr>
        </p:nvSpPr>
        <p:spPr>
          <a:xfrm>
            <a:off x="677334" y="310718"/>
            <a:ext cx="9958116" cy="1669002"/>
          </a:xfrm>
        </p:spPr>
        <p:txBody>
          <a:bodyPr>
            <a:normAutofit fontScale="90000"/>
          </a:bodyPr>
          <a:lstStyle/>
          <a:p>
            <a:r>
              <a:rPr lang="en-US" sz="2800" dirty="0">
                <a:solidFill>
                  <a:srgbClr val="FF0000"/>
                </a:solidFill>
              </a:rPr>
              <a:t>Why we choose deepfake detection?</a:t>
            </a:r>
            <a:br>
              <a:rPr lang="en-US" sz="2800" dirty="0">
                <a:solidFill>
                  <a:srgbClr val="FF0000"/>
                </a:solidFill>
              </a:rPr>
            </a:br>
            <a:br>
              <a:rPr lang="en-US" sz="2800" dirty="0">
                <a:solidFill>
                  <a:srgbClr val="FF0000"/>
                </a:solidFill>
              </a:rPr>
            </a:br>
            <a:r>
              <a:rPr lang="en-US" sz="2400" dirty="0">
                <a:solidFill>
                  <a:schemeClr val="tx1"/>
                </a:solidFill>
              </a:rPr>
              <a:t>I guess, you all see the deepfake video of </a:t>
            </a:r>
            <a:r>
              <a:rPr lang="en-US" sz="2400" dirty="0" err="1">
                <a:solidFill>
                  <a:schemeClr val="tx1"/>
                </a:solidFill>
              </a:rPr>
              <a:t>sachin</a:t>
            </a:r>
            <a:r>
              <a:rPr lang="en-US" sz="2400" dirty="0">
                <a:solidFill>
                  <a:schemeClr val="tx1"/>
                </a:solidFill>
              </a:rPr>
              <a:t> Tendulkar</a:t>
            </a:r>
            <a:br>
              <a:rPr lang="en-US" sz="2400" dirty="0">
                <a:solidFill>
                  <a:schemeClr val="tx1"/>
                </a:solidFill>
              </a:rPr>
            </a:br>
            <a:r>
              <a:rPr lang="en-US" sz="2400" dirty="0">
                <a:solidFill>
                  <a:schemeClr val="tx1"/>
                </a:solidFill>
              </a:rPr>
              <a:t>and </a:t>
            </a:r>
            <a:r>
              <a:rPr lang="en-US" sz="2400" dirty="0" err="1">
                <a:solidFill>
                  <a:schemeClr val="tx1"/>
                </a:solidFill>
              </a:rPr>
              <a:t>Rashmika</a:t>
            </a:r>
            <a:r>
              <a:rPr lang="en-US" sz="2400" dirty="0">
                <a:solidFill>
                  <a:schemeClr val="tx1"/>
                </a:solidFill>
              </a:rPr>
              <a:t> </a:t>
            </a:r>
            <a:r>
              <a:rPr lang="en-US" sz="2400" dirty="0" err="1">
                <a:solidFill>
                  <a:schemeClr val="tx1"/>
                </a:solidFill>
              </a:rPr>
              <a:t>Mandana</a:t>
            </a:r>
            <a:r>
              <a:rPr lang="en-US" sz="2400" dirty="0">
                <a:solidFill>
                  <a:schemeClr val="tx1"/>
                </a:solidFill>
              </a:rPr>
              <a:t>, if not then let me show you.</a:t>
            </a:r>
            <a:endParaRPr lang="en-IN" sz="2400" dirty="0">
              <a:solidFill>
                <a:schemeClr val="tx1"/>
              </a:solidFill>
            </a:endParaRPr>
          </a:p>
        </p:txBody>
      </p:sp>
      <p:pic>
        <p:nvPicPr>
          <p:cNvPr id="4" name="sachin_deepfake_video">
            <a:hlinkClick r:id="" action="ppaction://media"/>
            <a:extLst>
              <a:ext uri="{FF2B5EF4-FFF2-40B4-BE49-F238E27FC236}">
                <a16:creationId xmlns:a16="http://schemas.microsoft.com/office/drawing/2014/main" id="{439653A1-3410-49AE-A163-94016ED4F1A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921406" y="2178343"/>
            <a:ext cx="5433135" cy="3881437"/>
          </a:xfrm>
        </p:spPr>
      </p:pic>
      <p:pic>
        <p:nvPicPr>
          <p:cNvPr id="5" name="rashmika_deepfake_video">
            <a:hlinkClick r:id="" action="ppaction://media"/>
            <a:extLst>
              <a:ext uri="{FF2B5EF4-FFF2-40B4-BE49-F238E27FC236}">
                <a16:creationId xmlns:a16="http://schemas.microsoft.com/office/drawing/2014/main" id="{3A40B8D0-7523-45A9-B96D-EFEB374F9C5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7333" y="2178343"/>
            <a:ext cx="5048763" cy="3881437"/>
          </a:xfrm>
          <a:prstGeom prst="rect">
            <a:avLst/>
          </a:prstGeom>
        </p:spPr>
      </p:pic>
    </p:spTree>
    <p:extLst>
      <p:ext uri="{BB962C8B-B14F-4D97-AF65-F5344CB8AC3E}">
        <p14:creationId xmlns:p14="http://schemas.microsoft.com/office/powerpoint/2010/main" val="215330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7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4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7C0E-333F-46DF-A37A-A0B2A15D576D}"/>
              </a:ext>
            </a:extLst>
          </p:cNvPr>
          <p:cNvSpPr>
            <a:spLocks noGrp="1"/>
          </p:cNvSpPr>
          <p:nvPr>
            <p:ph type="title"/>
          </p:nvPr>
        </p:nvSpPr>
        <p:spPr>
          <a:xfrm>
            <a:off x="677333" y="609599"/>
            <a:ext cx="10144547" cy="2462075"/>
          </a:xfrm>
        </p:spPr>
        <p:txBody>
          <a:bodyPr>
            <a:normAutofit fontScale="90000"/>
          </a:bodyPr>
          <a:lstStyle/>
          <a:p>
            <a:r>
              <a:rPr lang="en-US" sz="2000" dirty="0">
                <a:solidFill>
                  <a:schemeClr val="tx1"/>
                </a:solidFill>
              </a:rPr>
              <a:t>I’m confident that you would recognize these fake videos as authentic and can’t find any disruption in the videos, this is the power of deepfake and AI which is now becoming dangerous. </a:t>
            </a:r>
            <a:br>
              <a:rPr lang="en-US" sz="2000" dirty="0">
                <a:solidFill>
                  <a:schemeClr val="tx1"/>
                </a:solidFill>
              </a:rPr>
            </a:br>
            <a:br>
              <a:rPr lang="en-US" sz="2000" dirty="0">
                <a:solidFill>
                  <a:schemeClr val="tx1"/>
                </a:solidFill>
              </a:rPr>
            </a:br>
            <a:r>
              <a:rPr lang="en-US" sz="2000" dirty="0">
                <a:solidFill>
                  <a:schemeClr val="tx1"/>
                </a:solidFill>
              </a:rPr>
              <a:t>Our hon’ble PM also expressed concern on this problem.</a:t>
            </a:r>
            <a:br>
              <a:rPr lang="en-US" sz="2000" dirty="0">
                <a:solidFill>
                  <a:schemeClr val="tx1"/>
                </a:solidFill>
              </a:rPr>
            </a:br>
            <a:r>
              <a:rPr lang="en-US" sz="2000" dirty="0">
                <a:solidFill>
                  <a:schemeClr val="tx1"/>
                </a:solidFill>
              </a:rPr>
              <a:t>Now you can imagine if this is the problem then how much it can tarnished the identity of an individual.</a:t>
            </a:r>
            <a:br>
              <a:rPr lang="en-US" sz="2000" dirty="0">
                <a:solidFill>
                  <a:schemeClr val="tx1"/>
                </a:solidFill>
              </a:rPr>
            </a:br>
            <a:r>
              <a:rPr lang="en-US" sz="2000" dirty="0">
                <a:solidFill>
                  <a:schemeClr val="tx1"/>
                </a:solidFill>
              </a:rPr>
              <a:t>So that’s why we choose this problem statement and trying our best to help Rajasthan Police. </a:t>
            </a:r>
            <a:endParaRPr lang="en-IN" sz="2000" dirty="0">
              <a:solidFill>
                <a:schemeClr val="tx1"/>
              </a:solidFill>
            </a:endParaRPr>
          </a:p>
        </p:txBody>
      </p:sp>
      <p:sp>
        <p:nvSpPr>
          <p:cNvPr id="3" name="Content Placeholder 2">
            <a:extLst>
              <a:ext uri="{FF2B5EF4-FFF2-40B4-BE49-F238E27FC236}">
                <a16:creationId xmlns:a16="http://schemas.microsoft.com/office/drawing/2014/main" id="{C099AF82-F56A-4C53-8E1A-DAFD7E8D080E}"/>
              </a:ext>
            </a:extLst>
          </p:cNvPr>
          <p:cNvSpPr>
            <a:spLocks noGrp="1"/>
          </p:cNvSpPr>
          <p:nvPr>
            <p:ph idx="1"/>
          </p:nvPr>
        </p:nvSpPr>
        <p:spPr>
          <a:xfrm>
            <a:off x="677334" y="3256624"/>
            <a:ext cx="10144546" cy="3053919"/>
          </a:xfrm>
        </p:spPr>
        <p:txBody>
          <a:bodyPr>
            <a:normAutofit lnSpcReduction="10000"/>
          </a:bodyPr>
          <a:lstStyle/>
          <a:p>
            <a:r>
              <a:rPr lang="en-US" sz="2000" dirty="0">
                <a:solidFill>
                  <a:srgbClr val="FF0000"/>
                </a:solidFill>
              </a:rPr>
              <a:t>Advantages of deepfake detection: </a:t>
            </a:r>
          </a:p>
          <a:p>
            <a:r>
              <a:rPr lang="en-US" dirty="0"/>
              <a:t>Although it is harmful for famous public figures and influencers but it has some advantages also.</a:t>
            </a:r>
          </a:p>
          <a:p>
            <a:pPr algn="l"/>
            <a:r>
              <a:rPr lang="en-US" b="1" i="0" dirty="0">
                <a:solidFill>
                  <a:srgbClr val="374151"/>
                </a:solidFill>
                <a:effectLst/>
                <a:latin typeface="Söhne"/>
              </a:rPr>
              <a:t>Enhancing Cybersecurity:</a:t>
            </a:r>
            <a:r>
              <a:rPr lang="en-US" dirty="0">
                <a:solidFill>
                  <a:srgbClr val="374151"/>
                </a:solidFill>
                <a:latin typeface="Söhne"/>
              </a:rPr>
              <a:t> </a:t>
            </a:r>
            <a:r>
              <a:rPr lang="en-US" b="0" i="0" dirty="0">
                <a:solidFill>
                  <a:srgbClr val="374151"/>
                </a:solidFill>
                <a:effectLst/>
                <a:latin typeface="Söhne"/>
              </a:rPr>
              <a:t>Deepfakes can be used for cyber-attacks, including social engineering. Detecting these manipulations is essential for maintaining the integrity of communication systems and preventing security breaches.</a:t>
            </a:r>
          </a:p>
          <a:p>
            <a:pPr algn="l"/>
            <a:r>
              <a:rPr lang="en-US" b="1" i="0" dirty="0">
                <a:solidFill>
                  <a:srgbClr val="374151"/>
                </a:solidFill>
                <a:effectLst/>
                <a:latin typeface="Söhne"/>
              </a:rPr>
              <a:t>Preventing Misinformation and Disinformation: </a:t>
            </a:r>
            <a:r>
              <a:rPr lang="en-US" b="0" i="0" dirty="0">
                <a:solidFill>
                  <a:srgbClr val="374151"/>
                </a:solidFill>
                <a:effectLst/>
                <a:latin typeface="Söhne"/>
              </a:rPr>
              <a:t>Deepfake technology can be misused to spread false information, fake news, and malicious narratives. Detection tools can mitigate the impact of deepfakes by identifying and removing manipulated content, thereby helping to prevent the spread of misinformation.</a:t>
            </a:r>
          </a:p>
          <a:p>
            <a:pPr algn="l"/>
            <a:endParaRPr lang="en-US" b="0" i="0" dirty="0">
              <a:solidFill>
                <a:srgbClr val="374151"/>
              </a:solidFill>
              <a:effectLst/>
              <a:latin typeface="Söhne"/>
            </a:endParaRPr>
          </a:p>
          <a:p>
            <a:endParaRPr lang="en-US" dirty="0"/>
          </a:p>
          <a:p>
            <a:endParaRPr lang="en-IN" dirty="0"/>
          </a:p>
        </p:txBody>
      </p:sp>
    </p:spTree>
    <p:extLst>
      <p:ext uri="{BB962C8B-B14F-4D97-AF65-F5344CB8AC3E}">
        <p14:creationId xmlns:p14="http://schemas.microsoft.com/office/powerpoint/2010/main" val="27602844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1350</TotalTime>
  <Words>1224</Words>
  <Application>Microsoft Office PowerPoint</Application>
  <PresentationFormat>Widescreen</PresentationFormat>
  <Paragraphs>53</Paragraphs>
  <Slides>13</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Google Sans</vt:lpstr>
      <vt:lpstr>Söhne</vt:lpstr>
      <vt:lpstr>Trebuchet MS</vt:lpstr>
      <vt:lpstr>Wingdings 3</vt:lpstr>
      <vt:lpstr>Facet</vt:lpstr>
      <vt:lpstr>Problem statement number #8  DeepFake detection with MesoNet ⭐👨‍💻 </vt:lpstr>
      <vt:lpstr>Swami Keshvanand Institute of Technology, Jaipur</vt:lpstr>
      <vt:lpstr>Introduction : Deepfakes refers to realistic, computer-generated manipulations of image, video, or other digital representation.  The term is a combination of "deep learning" and "fake." Deep learning involves the use of neural networks, a type of machine learning model inspired by the human brain, to analyze and learn patterns from vast amounts of data.</vt:lpstr>
      <vt:lpstr>Objective : The main objective of this project is to detect various deepfake images having fake expressions Our main motive is to compare the deepfake data with real data to predict the classifier data.</vt:lpstr>
      <vt:lpstr>Applications of Deep Fake detection:</vt:lpstr>
      <vt:lpstr>Software and technology :-   Language – Python Frameworks – Tensorflow, keras, matplotlib, numpy, OpenCV Platform – Jupyter notebook                    Working flow of Deepfake detection   </vt:lpstr>
      <vt:lpstr>Functional Requirements :   MesoNet – A key component : MesoNet is a convolutional neural network dedicated to identifying deep fakes. It effectively manages noise produced by low-quality video processing, ensuring accurate analysis.   Tensorflow : In the context of deepfake detection, TensorFlow can be employed to develop and implement deep neural network models that can analyze and identify patterns indicative of manipulated or synthetic content.  Keras : Keras is the high-level API of the TensorFlow platform. It provides an approachable, highly-productive interface for solving machine learning (ML) problems, with a focus on modern deep learning. Keras covers every step of the machine learning workflow, from data processing to hyperparameter tuning to deployment.  </vt:lpstr>
      <vt:lpstr>Why we choose deepfake detection?  I guess, you all see the deepfake video of sachin Tendulkar and Rashmika Mandana, if not then let me show you.</vt:lpstr>
      <vt:lpstr>I’m confident that you would recognize these fake videos as authentic and can’t find any disruption in the videos, this is the power of deepfake and AI which is now becoming dangerous.   Our hon’ble PM also expressed concern on this problem. Now you can imagine if this is the problem then how much it can tarnished the identity of an individual. So that’s why we choose this problem statement and trying our best to help Rajasthan Police. </vt:lpstr>
      <vt:lpstr>Progress update: We have done working on the detection model by taking the deepfake and real data in the form of images and then we process the classifier data analysis which shows the relation between deepfake and real images. </vt:lpstr>
      <vt:lpstr>PowerPoint Presentation</vt:lpstr>
      <vt:lpstr>             </vt:lpstr>
      <vt:lpstr>Future plans: Our future plans are, we want industry experts who can help us and assist in making this project more advance and efficient.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 number 8 DeepFake detection with MesoNet ⭐👨‍💻 </dc:title>
  <dc:creator>Bhavya Goyal</dc:creator>
  <cp:lastModifiedBy>Bhavya Goyal</cp:lastModifiedBy>
  <cp:revision>54</cp:revision>
  <dcterms:created xsi:type="dcterms:W3CDTF">2024-01-16T08:35:55Z</dcterms:created>
  <dcterms:modified xsi:type="dcterms:W3CDTF">2024-01-17T08:33:47Z</dcterms:modified>
</cp:coreProperties>
</file>